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2938A-89A7-E24E-898D-76EEA19F86FB}" type="datetimeFigureOut">
              <a:rPr lang="en-US" smtClean="0"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94E70-A3D8-754E-BDA3-CCE5C7EA73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Topic 1: State Government</a:t>
            </a:r>
          </a:p>
          <a:p>
            <a:r>
              <a:rPr lang="en-US" dirty="0" smtClean="0"/>
              <a:t>Topic 2: Local Government</a:t>
            </a:r>
          </a:p>
          <a:p>
            <a:r>
              <a:rPr lang="en-US" dirty="0" smtClean="0"/>
              <a:t>Topic 3: Civic Participation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2974" y="566035"/>
            <a:ext cx="6460679" cy="6401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buFont typeface="Arial" charset="0"/>
              <a:buNone/>
            </a:pPr>
            <a:r>
              <a:rPr lang="en-US" dirty="0" smtClean="0"/>
              <a:t>Topic 1: State Government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I</a:t>
            </a:r>
            <a:r>
              <a:rPr lang="en-US" sz="2200" dirty="0" smtClean="0"/>
              <a:t>. North Carolina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A.First</a:t>
            </a:r>
            <a:r>
              <a:rPr lang="en-US" sz="2200" dirty="0" smtClean="0"/>
              <a:t> In Freedom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1. Mecklenburg Declaration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2. Halifax Resolves (1st)  </a:t>
            </a:r>
            <a:endParaRPr lang="en-US" sz="2200" dirty="0" smtClean="0"/>
          </a:p>
          <a:p>
            <a:pPr marL="609600" indent="-609600">
              <a:buFont typeface="Arial" charset="0"/>
              <a:buNone/>
            </a:pPr>
            <a:r>
              <a:rPr lang="en-US" sz="2200" dirty="0"/>
              <a:t>	</a:t>
            </a:r>
            <a:r>
              <a:rPr lang="en-US" sz="2200" dirty="0" smtClean="0"/>
              <a:t>B. </a:t>
            </a:r>
            <a:r>
              <a:rPr lang="en-US" sz="2200" dirty="0" smtClean="0"/>
              <a:t> NC Constitution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1. Preamble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2. 14 Articles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3. NO amendments, Just changes 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	- Changes; 1835, 1868, 1971	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	-Two Process: GA and People</a:t>
            </a:r>
            <a:endParaRPr lang="en-US" sz="2200" dirty="0" smtClean="0"/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4. Popular Sovereignty 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5. Education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6. State </a:t>
            </a:r>
            <a:r>
              <a:rPr lang="en-US" sz="2200" dirty="0" err="1" smtClean="0"/>
              <a:t>v</a:t>
            </a:r>
            <a:r>
              <a:rPr lang="en-US" sz="2200" dirty="0" smtClean="0"/>
              <a:t>. Mann</a:t>
            </a:r>
            <a:endParaRPr lang="en-US" sz="2200" dirty="0" smtClean="0"/>
          </a:p>
          <a:p>
            <a:pPr marL="609600" indent="-609600">
              <a:buFont typeface="Arial" charset="0"/>
              <a:buNone/>
            </a:pPr>
            <a:r>
              <a:rPr lang="en-US" sz="2200" dirty="0"/>
              <a:t>	</a:t>
            </a:r>
            <a:r>
              <a:rPr lang="en-US" sz="2200" dirty="0" smtClean="0"/>
              <a:t>C. NC Particularities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1. Segregation/Civil Rights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	- Greensboro Sit In</a:t>
            </a:r>
          </a:p>
          <a:p>
            <a:pPr marL="609600" indent="-609600">
              <a:buFont typeface="Arial" charset="0"/>
              <a:buNone/>
            </a:pPr>
            <a:r>
              <a:rPr lang="en-US" sz="2200" dirty="0" smtClean="0"/>
              <a:t>		2. Women’s Suffrage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2634" y="552229"/>
            <a:ext cx="7616613" cy="7017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>
              <a:buFont typeface="Arial" charset="0"/>
              <a:buNone/>
            </a:pPr>
            <a:r>
              <a:rPr lang="en-US" dirty="0" smtClean="0"/>
              <a:t>II. State Government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A. </a:t>
            </a:r>
            <a:r>
              <a:rPr lang="en-US" dirty="0" smtClean="0"/>
              <a:t>Legislative Branch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1. General Assembly (Congress) Bicameral 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-Statutes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2. Districts 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-Redrawn after Census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3. Qualifications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-House- 21 yrs old, 1 yr District residence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-Senate-25 yrs old, 2 yr Citizen, 1 yr District Res. (</a:t>
            </a:r>
            <a:r>
              <a:rPr lang="en-US" dirty="0" err="1" smtClean="0"/>
              <a:t>Fillibuster</a:t>
            </a:r>
            <a:r>
              <a:rPr lang="en-US" dirty="0" smtClean="0"/>
              <a:t> Vote)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4.  Leadership</a:t>
            </a:r>
          </a:p>
          <a:p>
            <a:pPr marL="609600" indent="-609600">
              <a:buFont typeface="Arial" charset="0"/>
              <a:buNone/>
            </a:pPr>
            <a:r>
              <a:rPr lang="en-US" dirty="0" smtClean="0"/>
              <a:t>			-Speaker, Sessions (SAME)</a:t>
            </a:r>
          </a:p>
          <a:p>
            <a:r>
              <a:rPr lang="en-US" dirty="0" smtClean="0"/>
              <a:t>	B. Executive Branch</a:t>
            </a:r>
          </a:p>
          <a:p>
            <a:r>
              <a:rPr lang="en-US" dirty="0" smtClean="0"/>
              <a:t>		1. Governor</a:t>
            </a:r>
          </a:p>
          <a:p>
            <a:r>
              <a:rPr lang="en-US" dirty="0" smtClean="0"/>
              <a:t>			- 30yrs old, 5yr US citizen; 2 year NC resident</a:t>
            </a:r>
          </a:p>
          <a:p>
            <a:r>
              <a:rPr lang="en-US" dirty="0" smtClean="0"/>
              <a:t>			-2 four year </a:t>
            </a:r>
            <a:r>
              <a:rPr lang="en-US" dirty="0" err="1" smtClean="0"/>
              <a:t>terms;unlimited</a:t>
            </a:r>
            <a:endParaRPr lang="en-US" dirty="0" smtClean="0"/>
          </a:p>
          <a:p>
            <a:r>
              <a:rPr lang="en-US" dirty="0" smtClean="0"/>
              <a:t>		2. Lieutenant Governor</a:t>
            </a:r>
          </a:p>
          <a:p>
            <a:r>
              <a:rPr lang="en-US" dirty="0" smtClean="0"/>
              <a:t>			-Same Qualifications</a:t>
            </a:r>
          </a:p>
          <a:p>
            <a:r>
              <a:rPr lang="en-US" dirty="0" smtClean="0"/>
              <a:t>			-1st woman LG; Bev Purdue &amp;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gov</a:t>
            </a:r>
            <a:endParaRPr lang="en-US" dirty="0" smtClean="0"/>
          </a:p>
          <a:p>
            <a:r>
              <a:rPr lang="en-US" dirty="0" smtClean="0"/>
              <a:t>			-Elected Separately!	</a:t>
            </a:r>
          </a:p>
          <a:p>
            <a:r>
              <a:rPr lang="en-US" dirty="0" smtClean="0"/>
              <a:t>		3. Executive Office</a:t>
            </a:r>
          </a:p>
          <a:p>
            <a:r>
              <a:rPr lang="en-US" dirty="0" smtClean="0"/>
              <a:t>			-10 head administrators (cabinet)</a:t>
            </a:r>
          </a:p>
          <a:p>
            <a:r>
              <a:rPr lang="en-US" dirty="0" smtClean="0"/>
              <a:t>			-Council of State</a:t>
            </a:r>
          </a:p>
          <a:p>
            <a:r>
              <a:rPr lang="en-US" dirty="0" smtClean="0"/>
              <a:t>		4. Inform the People</a:t>
            </a:r>
            <a:endParaRPr lang="en-US" dirty="0" smtClean="0"/>
          </a:p>
          <a:p>
            <a:pPr marL="609600" indent="-609600">
              <a:buFont typeface="Arial" charset="0"/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7315" y="469395"/>
            <a:ext cx="7482239" cy="674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C. </a:t>
            </a:r>
            <a:r>
              <a:rPr lang="en-US" dirty="0" smtClean="0"/>
              <a:t>Judicial Branch</a:t>
            </a:r>
          </a:p>
          <a:p>
            <a:r>
              <a:rPr lang="en-US" dirty="0" smtClean="0"/>
              <a:t>		1. District Courts (</a:t>
            </a:r>
            <a:r>
              <a:rPr lang="en-US" dirty="0" err="1" smtClean="0"/>
              <a:t>usu</a:t>
            </a:r>
            <a:r>
              <a:rPr lang="en-US" dirty="0" smtClean="0"/>
              <a:t> 1 per county)</a:t>
            </a:r>
          </a:p>
          <a:p>
            <a:r>
              <a:rPr lang="en-US" dirty="0" smtClean="0"/>
              <a:t>			-No Jury (6th amend?) </a:t>
            </a:r>
          </a:p>
          <a:p>
            <a:r>
              <a:rPr lang="en-US" dirty="0" smtClean="0"/>
              <a:t>			-Juvenile Law, Divorce, Traffic</a:t>
            </a:r>
          </a:p>
          <a:p>
            <a:r>
              <a:rPr lang="en-US" dirty="0" smtClean="0"/>
              <a:t>			-Civil Cases less than $10,000 (</a:t>
            </a:r>
            <a:r>
              <a:rPr lang="en-US" dirty="0" err="1" smtClean="0"/>
              <a:t>Mis</a:t>
            </a:r>
            <a:r>
              <a:rPr lang="en-US" dirty="0" smtClean="0"/>
              <a:t>)</a:t>
            </a:r>
          </a:p>
          <a:p>
            <a:r>
              <a:rPr lang="en-US" dirty="0" smtClean="0"/>
              <a:t>		2. Superior Courts</a:t>
            </a:r>
          </a:p>
          <a:p>
            <a:r>
              <a:rPr lang="en-US" dirty="0" smtClean="0"/>
              <a:t>			-Civil Cases more than $10,000 (</a:t>
            </a:r>
            <a:r>
              <a:rPr lang="en-US" dirty="0" err="1" smtClean="0"/>
              <a:t>Fel</a:t>
            </a:r>
            <a:r>
              <a:rPr lang="en-US" dirty="0" smtClean="0"/>
              <a:t>)</a:t>
            </a:r>
          </a:p>
          <a:p>
            <a:r>
              <a:rPr lang="en-US" dirty="0" smtClean="0"/>
              <a:t>			-Jury (Jury Duty)</a:t>
            </a:r>
          </a:p>
          <a:p>
            <a:r>
              <a:rPr lang="en-US" dirty="0" smtClean="0"/>
              <a:t>		3. Court of Appeals</a:t>
            </a:r>
          </a:p>
          <a:p>
            <a:r>
              <a:rPr lang="en-US" dirty="0" smtClean="0"/>
              <a:t>			-Hears case again if error</a:t>
            </a:r>
          </a:p>
          <a:p>
            <a:r>
              <a:rPr lang="en-US" dirty="0" smtClean="0"/>
              <a:t>		4. State Supreme Court</a:t>
            </a:r>
          </a:p>
          <a:p>
            <a:r>
              <a:rPr lang="en-US" dirty="0" smtClean="0"/>
              <a:t>			-Issues </a:t>
            </a:r>
            <a:r>
              <a:rPr lang="en-US" dirty="0" err="1" smtClean="0"/>
              <a:t>w</a:t>
            </a:r>
            <a:r>
              <a:rPr lang="en-US" dirty="0" smtClean="0"/>
              <a:t>/ NC Constitution</a:t>
            </a:r>
          </a:p>
          <a:p>
            <a:r>
              <a:rPr lang="en-US" dirty="0" smtClean="0"/>
              <a:t>			-Other cases to be overturned</a:t>
            </a:r>
          </a:p>
          <a:p>
            <a:r>
              <a:rPr lang="en-US" dirty="0" smtClean="0"/>
              <a:t>			-7 Judges elected for 8yr terms</a:t>
            </a:r>
            <a:endParaRPr lang="en-US" dirty="0" smtClean="0"/>
          </a:p>
          <a:p>
            <a:r>
              <a:rPr lang="en-US" dirty="0" smtClean="0"/>
              <a:t>B. Important Roles</a:t>
            </a:r>
          </a:p>
          <a:p>
            <a:r>
              <a:rPr lang="en-US" dirty="0" smtClean="0"/>
              <a:t>	1. Clerk of Superior Court</a:t>
            </a:r>
          </a:p>
          <a:p>
            <a:r>
              <a:rPr lang="en-US" dirty="0" smtClean="0"/>
              <a:t>	2. Magistrate</a:t>
            </a:r>
          </a:p>
          <a:p>
            <a:r>
              <a:rPr lang="en-US" dirty="0" smtClean="0"/>
              <a:t>	3. District Attorney</a:t>
            </a:r>
          </a:p>
          <a:p>
            <a:r>
              <a:rPr lang="en-US" dirty="0" smtClean="0"/>
              <a:t>	4. Public Defenders</a:t>
            </a:r>
          </a:p>
          <a:p>
            <a:r>
              <a:rPr lang="en-US" dirty="0" smtClean="0"/>
              <a:t>C. NC Landmark Decisions</a:t>
            </a:r>
          </a:p>
          <a:p>
            <a:r>
              <a:rPr lang="en-US" dirty="0" smtClean="0"/>
              <a:t>	1. State </a:t>
            </a:r>
            <a:r>
              <a:rPr lang="en-US" dirty="0" err="1" smtClean="0"/>
              <a:t>v</a:t>
            </a:r>
            <a:r>
              <a:rPr lang="en-US" dirty="0" smtClean="0"/>
              <a:t>. Mann </a:t>
            </a:r>
          </a:p>
          <a:p>
            <a:r>
              <a:rPr lang="en-US" dirty="0" smtClean="0"/>
              <a:t>	2. Swann </a:t>
            </a:r>
            <a:r>
              <a:rPr lang="en-US" dirty="0" err="1" smtClean="0"/>
              <a:t>v</a:t>
            </a:r>
            <a:r>
              <a:rPr lang="en-US" dirty="0" smtClean="0"/>
              <a:t>. Charlotte-Mecklenburg (State Supremacy)</a:t>
            </a:r>
          </a:p>
          <a:p>
            <a:r>
              <a:rPr lang="en-US" dirty="0" smtClean="0"/>
              <a:t>	3. The Leandro Case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658" y="427978"/>
            <a:ext cx="5094250" cy="7017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2: Local Government</a:t>
            </a:r>
          </a:p>
          <a:p>
            <a:endParaRPr lang="en-US" dirty="0" smtClean="0"/>
          </a:p>
          <a:p>
            <a:pPr marL="400050" indent="-400050">
              <a:buAutoNum type="romanUcPeriod"/>
            </a:pPr>
            <a:r>
              <a:rPr lang="en-US" dirty="0" smtClean="0"/>
              <a:t>Structure</a:t>
            </a:r>
          </a:p>
          <a:p>
            <a:pPr marL="857250" lvl="1" indent="-400050"/>
            <a:r>
              <a:rPr lang="en-US" dirty="0" smtClean="0"/>
              <a:t>A. Types/Structure (CREATED BY NC STATE)</a:t>
            </a:r>
            <a:endParaRPr lang="en-US" dirty="0" smtClean="0"/>
          </a:p>
          <a:p>
            <a:pPr marL="400050" indent="-400050"/>
            <a:r>
              <a:rPr lang="en-US" dirty="0" smtClean="0"/>
              <a:t>		</a:t>
            </a:r>
            <a:r>
              <a:rPr lang="en-US" dirty="0" smtClean="0"/>
              <a:t>	</a:t>
            </a:r>
            <a:r>
              <a:rPr lang="en-US" dirty="0"/>
              <a:t>1</a:t>
            </a:r>
            <a:r>
              <a:rPr lang="en-US" dirty="0" smtClean="0"/>
              <a:t>. Counties (100) </a:t>
            </a:r>
          </a:p>
          <a:p>
            <a:r>
              <a:rPr lang="en-US" dirty="0" smtClean="0"/>
              <a:t>			- Executive &amp; Legislative Branch</a:t>
            </a:r>
          </a:p>
          <a:p>
            <a:r>
              <a:rPr lang="en-US" dirty="0" smtClean="0"/>
              <a:t>			-Largest subdivision of State (100/NC)</a:t>
            </a:r>
          </a:p>
          <a:p>
            <a:r>
              <a:rPr lang="en-US" dirty="0" smtClean="0"/>
              <a:t>			-County Seat</a:t>
            </a:r>
          </a:p>
          <a:p>
            <a:r>
              <a:rPr lang="en-US" dirty="0" smtClean="0"/>
              <a:t>			-County Commissioners</a:t>
            </a:r>
          </a:p>
          <a:p>
            <a:r>
              <a:rPr lang="en-US" dirty="0" smtClean="0"/>
              <a:t>			-County Offices</a:t>
            </a:r>
          </a:p>
          <a:p>
            <a:r>
              <a:rPr lang="en-US" dirty="0" smtClean="0"/>
              <a:t>			-County Departments</a:t>
            </a:r>
          </a:p>
          <a:p>
            <a:r>
              <a:rPr lang="en-US" dirty="0" smtClean="0"/>
              <a:t>				-Sheriff Dept</a:t>
            </a:r>
          </a:p>
          <a:p>
            <a:r>
              <a:rPr lang="en-US" dirty="0" smtClean="0"/>
              <a:t>				-Dept of Register and Deeds</a:t>
            </a:r>
          </a:p>
          <a:p>
            <a:r>
              <a:rPr lang="en-US" dirty="0" smtClean="0"/>
              <a:t>			-PAGE 408</a:t>
            </a:r>
          </a:p>
          <a:p>
            <a:r>
              <a:rPr lang="en-US" dirty="0" smtClean="0"/>
              <a:t>			-Special District I.e. school district</a:t>
            </a:r>
          </a:p>
          <a:p>
            <a:r>
              <a:rPr lang="en-US" dirty="0" smtClean="0"/>
              <a:t>		2. Municipalities (540+)</a:t>
            </a:r>
          </a:p>
          <a:p>
            <a:r>
              <a:rPr lang="en-US" dirty="0" smtClean="0"/>
              <a:t>			-Executive &amp; Legislative Branch</a:t>
            </a:r>
          </a:p>
          <a:p>
            <a:r>
              <a:rPr lang="en-US" dirty="0" smtClean="0"/>
              <a:t>			-Annexation</a:t>
            </a:r>
          </a:p>
          <a:p>
            <a:r>
              <a:rPr lang="en-US" dirty="0" smtClean="0"/>
              <a:t>			-City Council/Town Council/Board of </a:t>
            </a:r>
          </a:p>
          <a:p>
            <a:r>
              <a:rPr lang="en-US" dirty="0" smtClean="0"/>
              <a:t>			Commissioners, etc</a:t>
            </a:r>
          </a:p>
          <a:p>
            <a:r>
              <a:rPr lang="en-US" dirty="0" smtClean="0"/>
              <a:t>			-Mayors, Council Members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122" y="441784"/>
            <a:ext cx="4815741" cy="646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II. </a:t>
            </a:r>
            <a:r>
              <a:rPr lang="en-US" dirty="0" smtClean="0"/>
              <a:t>City </a:t>
            </a:r>
            <a:r>
              <a:rPr lang="en-US" dirty="0" err="1" smtClean="0"/>
              <a:t>Govt</a:t>
            </a:r>
            <a:r>
              <a:rPr lang="en-US" dirty="0" smtClean="0"/>
              <a:t> </a:t>
            </a:r>
          </a:p>
          <a:p>
            <a:r>
              <a:rPr lang="en-US" dirty="0" smtClean="0"/>
              <a:t>	1. Mayor-Council</a:t>
            </a:r>
          </a:p>
          <a:p>
            <a:r>
              <a:rPr lang="en-US" dirty="0" smtClean="0"/>
              <a:t>		-Executive</a:t>
            </a:r>
          </a:p>
          <a:p>
            <a:r>
              <a:rPr lang="en-US" dirty="0" smtClean="0"/>
              <a:t>		-Legislative</a:t>
            </a:r>
          </a:p>
          <a:p>
            <a:r>
              <a:rPr lang="en-US" dirty="0" smtClean="0"/>
              <a:t>		-Strong Mayor </a:t>
            </a:r>
            <a:r>
              <a:rPr lang="en-US" dirty="0" err="1" smtClean="0"/>
              <a:t>v</a:t>
            </a:r>
            <a:r>
              <a:rPr lang="en-US" dirty="0" smtClean="0"/>
              <a:t>. Weak Mayor</a:t>
            </a:r>
          </a:p>
          <a:p>
            <a:r>
              <a:rPr lang="en-US" dirty="0" smtClean="0"/>
              <a:t>	2. Council-Manager</a:t>
            </a:r>
          </a:p>
          <a:p>
            <a:r>
              <a:rPr lang="en-US" dirty="0" smtClean="0"/>
              <a:t>		-Executive</a:t>
            </a:r>
          </a:p>
          <a:p>
            <a:r>
              <a:rPr lang="en-US" dirty="0" smtClean="0"/>
              <a:t>		-Legislative</a:t>
            </a:r>
          </a:p>
          <a:p>
            <a:r>
              <a:rPr lang="en-US" dirty="0" smtClean="0"/>
              <a:t>	3. Commission Form</a:t>
            </a:r>
          </a:p>
          <a:p>
            <a:endParaRPr lang="en-US" dirty="0" smtClean="0"/>
          </a:p>
          <a:p>
            <a:r>
              <a:rPr lang="en-US" dirty="0" smtClean="0"/>
              <a:t>III. Budgets</a:t>
            </a:r>
          </a:p>
          <a:p>
            <a:r>
              <a:rPr lang="en-US" dirty="0" smtClean="0"/>
              <a:t>	1. Municipal &amp; County</a:t>
            </a:r>
          </a:p>
          <a:p>
            <a:r>
              <a:rPr lang="en-US" dirty="0" smtClean="0"/>
              <a:t>		-Expenditures: </a:t>
            </a:r>
            <a:r>
              <a:rPr lang="en-US" dirty="0" err="1" smtClean="0"/>
              <a:t>Water,Sewer</a:t>
            </a:r>
            <a:r>
              <a:rPr lang="en-US" dirty="0" smtClean="0"/>
              <a:t>, Police, Fire</a:t>
            </a:r>
          </a:p>
          <a:p>
            <a:r>
              <a:rPr lang="en-US" dirty="0" smtClean="0"/>
              <a:t>		-Revenues: Utility fees, Property Tax </a:t>
            </a:r>
          </a:p>
          <a:p>
            <a:r>
              <a:rPr lang="en-US" dirty="0" smtClean="0"/>
              <a:t>	2. Balanced Budget</a:t>
            </a:r>
          </a:p>
          <a:p>
            <a:r>
              <a:rPr lang="en-US" dirty="0" smtClean="0"/>
              <a:t>IV. </a:t>
            </a:r>
            <a:r>
              <a:rPr lang="en-US" dirty="0" smtClean="0"/>
              <a:t>Government </a:t>
            </a:r>
            <a:r>
              <a:rPr lang="en-US" dirty="0" smtClean="0"/>
              <a:t>Ser</a:t>
            </a:r>
            <a:r>
              <a:rPr lang="en-US" dirty="0" smtClean="0"/>
              <a:t>vices</a:t>
            </a:r>
          </a:p>
          <a:p>
            <a:r>
              <a:rPr lang="en-US" dirty="0" smtClean="0"/>
              <a:t>	1. Mental Health</a:t>
            </a:r>
          </a:p>
          <a:p>
            <a:r>
              <a:rPr lang="en-US" dirty="0" smtClean="0"/>
              <a:t>	2. Social Services</a:t>
            </a:r>
          </a:p>
          <a:p>
            <a:r>
              <a:rPr lang="en-US" dirty="0" smtClean="0"/>
              <a:t>	3. Airports</a:t>
            </a:r>
          </a:p>
          <a:p>
            <a:r>
              <a:rPr lang="en-US" dirty="0" smtClean="0"/>
              <a:t>	4. Ambulance Service</a:t>
            </a:r>
          </a:p>
          <a:p>
            <a:r>
              <a:rPr lang="en-US" dirty="0" smtClean="0"/>
              <a:t>	5. Parks and Recreation</a:t>
            </a:r>
          </a:p>
          <a:p>
            <a:r>
              <a:rPr lang="en-US" dirty="0" smtClean="0"/>
              <a:t>	6. Public Utilities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268" y="814539"/>
            <a:ext cx="5014564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  3: Civic Participation &amp; Community Issues</a:t>
            </a:r>
          </a:p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I. </a:t>
            </a:r>
            <a:r>
              <a:rPr lang="en-US" dirty="0" smtClean="0"/>
              <a:t>Education (Reserved Power)</a:t>
            </a:r>
          </a:p>
          <a:p>
            <a:pPr marL="1066800" lvl="1" indent="-609600">
              <a:buFont typeface="Arial" charset="0"/>
              <a:buNone/>
            </a:pPr>
            <a:r>
              <a:rPr lang="en-US" dirty="0" smtClean="0"/>
              <a:t> A. Court Cases</a:t>
            </a:r>
          </a:p>
          <a:p>
            <a:pPr marL="609600" indent="-609600"/>
            <a:r>
              <a:rPr lang="en-US" dirty="0" smtClean="0"/>
              <a:t>		1. Swann </a:t>
            </a:r>
            <a:r>
              <a:rPr lang="en-US" dirty="0" err="1" smtClean="0"/>
              <a:t>v</a:t>
            </a:r>
            <a:r>
              <a:rPr lang="en-US" dirty="0" smtClean="0"/>
              <a:t>. Charlotte-Mecklenburg</a:t>
            </a:r>
          </a:p>
          <a:p>
            <a:pPr marL="609600" indent="-609600"/>
            <a:r>
              <a:rPr lang="en-US" dirty="0" smtClean="0"/>
              <a:t>		2. The Leandro Case</a:t>
            </a:r>
          </a:p>
          <a:p>
            <a:pPr marL="609600" indent="-609600"/>
            <a:r>
              <a:rPr lang="en-US" dirty="0" smtClean="0"/>
              <a:t>		3. Affirmative Action</a:t>
            </a:r>
            <a:endParaRPr lang="en-US" dirty="0" smtClean="0"/>
          </a:p>
          <a:p>
            <a:pPr marL="609600" indent="-609600"/>
            <a:r>
              <a:rPr lang="en-US" dirty="0" smtClean="0"/>
              <a:t>	B. Public </a:t>
            </a:r>
            <a:r>
              <a:rPr lang="en-US" dirty="0" err="1" smtClean="0"/>
              <a:t>v</a:t>
            </a:r>
            <a:r>
              <a:rPr lang="en-US" dirty="0" smtClean="0"/>
              <a:t>. Private Schools</a:t>
            </a:r>
          </a:p>
          <a:p>
            <a:pPr marL="609600" indent="-609600"/>
            <a:r>
              <a:rPr lang="en-US" dirty="0" smtClean="0"/>
              <a:t>		1. Charter Schools</a:t>
            </a:r>
          </a:p>
          <a:p>
            <a:pPr marL="609600" indent="-609600"/>
            <a:r>
              <a:rPr lang="en-US" dirty="0" smtClean="0"/>
              <a:t>			-Vouchers</a:t>
            </a:r>
          </a:p>
          <a:p>
            <a:pPr marL="609600" indent="-609600"/>
            <a:r>
              <a:rPr lang="en-US" dirty="0" smtClean="0"/>
              <a:t>	C. Education Lottery</a:t>
            </a:r>
          </a:p>
          <a:p>
            <a:pPr marL="609600" indent="-609600"/>
            <a:r>
              <a:rPr lang="en-US" dirty="0" smtClean="0"/>
              <a:t>		1. Controversial</a:t>
            </a:r>
          </a:p>
          <a:p>
            <a:pPr marL="609600" indent="-609600"/>
            <a:r>
              <a:rPr lang="en-US" dirty="0" smtClean="0"/>
              <a:t>	D. Resources</a:t>
            </a:r>
          </a:p>
          <a:p>
            <a:pPr marL="609600" indent="-609600"/>
            <a:r>
              <a:rPr lang="en-US" dirty="0" smtClean="0"/>
              <a:t>		 1. Libraries, Community Colleges</a:t>
            </a:r>
          </a:p>
          <a:p>
            <a:pPr marL="609600" indent="-609600"/>
            <a:r>
              <a:rPr lang="en-US" dirty="0" smtClean="0"/>
              <a:t>		 2. Lack of: Money, Equality</a:t>
            </a:r>
          </a:p>
          <a:p>
            <a:pPr marL="609600" indent="-609600"/>
            <a:r>
              <a:rPr lang="en-US" dirty="0" smtClean="0"/>
              <a:t>		 3. Problems: Drugs, Crime, Drop-out</a:t>
            </a:r>
          </a:p>
          <a:p>
            <a:pPr marL="609600" indent="-609600"/>
            <a:r>
              <a:rPr lang="en-US" dirty="0" smtClean="0"/>
              <a:t>	E. Federal Involvement</a:t>
            </a:r>
          </a:p>
          <a:p>
            <a:pPr marL="609600" indent="-609600"/>
            <a:r>
              <a:rPr lang="en-US" dirty="0" smtClean="0"/>
              <a:t>		1. No Child Left Behind</a:t>
            </a:r>
          </a:p>
          <a:p>
            <a:pPr marL="609600" indent="-609600"/>
            <a:r>
              <a:rPr lang="en-US" dirty="0" smtClean="0"/>
              <a:t>			-Standardized Testing, Accountability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365" y="394691"/>
            <a:ext cx="3284786" cy="7017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II. Social Issues</a:t>
            </a:r>
          </a:p>
          <a:p>
            <a:r>
              <a:rPr lang="en-US" dirty="0" smtClean="0"/>
              <a:t>	A. Crime</a:t>
            </a:r>
          </a:p>
          <a:p>
            <a:r>
              <a:rPr lang="en-US" dirty="0" smtClean="0"/>
              <a:t>		1. Police/Fire/911</a:t>
            </a:r>
          </a:p>
          <a:p>
            <a:r>
              <a:rPr lang="en-US" dirty="0" smtClean="0"/>
              <a:t>		2. Drunk Driving/Traffic</a:t>
            </a:r>
            <a:endParaRPr lang="en-US" dirty="0" smtClean="0"/>
          </a:p>
          <a:p>
            <a:r>
              <a:rPr lang="en-US" dirty="0" smtClean="0"/>
              <a:t>	B. Social Programs</a:t>
            </a:r>
          </a:p>
          <a:p>
            <a:r>
              <a:rPr lang="en-US" dirty="0" smtClean="0"/>
              <a:t>		1. TANF, Welfare</a:t>
            </a:r>
          </a:p>
          <a:p>
            <a:r>
              <a:rPr lang="en-US" dirty="0" smtClean="0"/>
              <a:t>	C. Bureaucracy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III. Environmental Issues</a:t>
            </a:r>
          </a:p>
          <a:p>
            <a:r>
              <a:rPr lang="en-US" dirty="0" smtClean="0"/>
              <a:t>	A. Waste</a:t>
            </a:r>
          </a:p>
          <a:p>
            <a:r>
              <a:rPr lang="en-US" dirty="0" smtClean="0"/>
              <a:t>		1. Solid Waste</a:t>
            </a:r>
          </a:p>
          <a:p>
            <a:r>
              <a:rPr lang="en-US" dirty="0" smtClean="0"/>
              <a:t>		2. Recycling</a:t>
            </a:r>
          </a:p>
          <a:p>
            <a:r>
              <a:rPr lang="en-US" dirty="0" smtClean="0"/>
              <a:t>		3. Incineration</a:t>
            </a:r>
          </a:p>
          <a:p>
            <a:r>
              <a:rPr lang="en-US" dirty="0" smtClean="0"/>
              <a:t>		4. Hazardous</a:t>
            </a:r>
          </a:p>
          <a:p>
            <a:r>
              <a:rPr lang="en-US" dirty="0" smtClean="0"/>
              <a:t>	B. Conservation</a:t>
            </a:r>
          </a:p>
          <a:p>
            <a:r>
              <a:rPr lang="en-US" dirty="0" smtClean="0"/>
              <a:t>		1. Water</a:t>
            </a:r>
          </a:p>
          <a:p>
            <a:r>
              <a:rPr lang="en-US" dirty="0" smtClean="0"/>
              <a:t>		2. Natural Resources</a:t>
            </a:r>
          </a:p>
          <a:p>
            <a:r>
              <a:rPr lang="en-US" dirty="0" smtClean="0"/>
              <a:t>	C. Pollution</a:t>
            </a:r>
          </a:p>
          <a:p>
            <a:r>
              <a:rPr lang="en-US" dirty="0" smtClean="0"/>
              <a:t>		1. Air + Water</a:t>
            </a:r>
          </a:p>
          <a:p>
            <a:r>
              <a:rPr lang="en-US" dirty="0" smtClean="0"/>
              <a:t>	D. Infrastructure</a:t>
            </a:r>
          </a:p>
          <a:p>
            <a:r>
              <a:rPr lang="en-US" dirty="0" smtClean="0"/>
              <a:t>		1. Zoning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697" y="441784"/>
            <a:ext cx="4537232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IV. Plans</a:t>
            </a:r>
          </a:p>
          <a:p>
            <a:r>
              <a:rPr lang="en-US" dirty="0" smtClean="0"/>
              <a:t>	A. Public Input</a:t>
            </a:r>
          </a:p>
          <a:p>
            <a:r>
              <a:rPr lang="en-US" dirty="0" smtClean="0"/>
              <a:t>		1. Public Hearing, Town Meeting</a:t>
            </a:r>
          </a:p>
          <a:p>
            <a:r>
              <a:rPr lang="en-US" dirty="0" smtClean="0"/>
              <a:t>			-Goals: Short Term </a:t>
            </a:r>
            <a:r>
              <a:rPr lang="en-US" dirty="0" err="1" smtClean="0"/>
              <a:t>v</a:t>
            </a:r>
            <a:r>
              <a:rPr lang="en-US" dirty="0" smtClean="0"/>
              <a:t>. Long Term</a:t>
            </a:r>
          </a:p>
          <a:p>
            <a:r>
              <a:rPr lang="en-US" dirty="0" smtClean="0"/>
              <a:t>			-Priorities + Resources</a:t>
            </a:r>
          </a:p>
          <a:p>
            <a:r>
              <a:rPr lang="en-US" dirty="0" smtClean="0"/>
              <a:t>			-Initiative</a:t>
            </a:r>
            <a:endParaRPr lang="en-US" dirty="0" smtClean="0"/>
          </a:p>
          <a:p>
            <a:r>
              <a:rPr lang="en-US" dirty="0" smtClean="0"/>
              <a:t>		2. Disaster Relief (Natural/Terrorism) </a:t>
            </a:r>
          </a:p>
          <a:p>
            <a:endParaRPr lang="en-US" dirty="0" smtClean="0"/>
          </a:p>
          <a:p>
            <a:r>
              <a:rPr lang="en-US" dirty="0"/>
              <a:t>V</a:t>
            </a:r>
            <a:r>
              <a:rPr lang="en-US" dirty="0" smtClean="0"/>
              <a:t>. State and Local Budgets</a:t>
            </a:r>
          </a:p>
          <a:p>
            <a:r>
              <a:rPr lang="en-US" dirty="0" smtClean="0"/>
              <a:t>	A.  Revenue</a:t>
            </a:r>
          </a:p>
          <a:p>
            <a:r>
              <a:rPr lang="en-US" dirty="0" smtClean="0"/>
              <a:t>	</a:t>
            </a:r>
            <a:r>
              <a:rPr lang="en-US" dirty="0" smtClean="0"/>
              <a:t>	1.</a:t>
            </a:r>
            <a:r>
              <a:rPr lang="en-US" dirty="0" smtClean="0"/>
              <a:t>State</a:t>
            </a:r>
          </a:p>
          <a:p>
            <a:r>
              <a:rPr lang="en-US" dirty="0" smtClean="0"/>
              <a:t>			-State Sales Tax</a:t>
            </a:r>
          </a:p>
          <a:p>
            <a:r>
              <a:rPr lang="en-US" dirty="0" smtClean="0"/>
              <a:t>			-State Income Tax</a:t>
            </a:r>
          </a:p>
          <a:p>
            <a:r>
              <a:rPr lang="en-US" dirty="0" smtClean="0"/>
              <a:t>			-Corporate Income Tax</a:t>
            </a:r>
          </a:p>
          <a:p>
            <a:r>
              <a:rPr lang="en-US" dirty="0" smtClean="0"/>
              <a:t>	</a:t>
            </a:r>
            <a:r>
              <a:rPr lang="en-US" dirty="0" smtClean="0"/>
              <a:t>	2. </a:t>
            </a:r>
            <a:r>
              <a:rPr lang="en-US" dirty="0" smtClean="0"/>
              <a:t>Local</a:t>
            </a:r>
          </a:p>
          <a:p>
            <a:r>
              <a:rPr lang="en-US" dirty="0" smtClean="0"/>
              <a:t>			-Property Tax</a:t>
            </a:r>
          </a:p>
          <a:p>
            <a:r>
              <a:rPr lang="en-US" dirty="0" smtClean="0"/>
              <a:t>			-Utility Fees</a:t>
            </a:r>
          </a:p>
          <a:p>
            <a:r>
              <a:rPr lang="en-US" dirty="0" smtClean="0"/>
              <a:t>			-Licenses, Fines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1135</Words>
  <Application>Microsoft Macintosh PowerPoint</Application>
  <PresentationFormat>On-screen Show (4:3)</PresentationFormat>
  <Paragraphs>175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Unit 4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</dc:title>
  <dc:creator>Chatham County</dc:creator>
  <cp:lastModifiedBy>Chatham County</cp:lastModifiedBy>
  <cp:revision>1</cp:revision>
  <dcterms:created xsi:type="dcterms:W3CDTF">2010-10-18T14:49:54Z</dcterms:created>
  <dcterms:modified xsi:type="dcterms:W3CDTF">2010-10-18T15:23:06Z</dcterms:modified>
</cp:coreProperties>
</file>